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60" r:id="rId2"/>
    <p:sldId id="269" r:id="rId3"/>
    <p:sldId id="270" r:id="rId4"/>
    <p:sldId id="27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00"/>
    <a:srgbClr val="0000FF"/>
    <a:srgbClr val="E88134"/>
    <a:srgbClr val="70AC2E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4532" autoAdjust="0"/>
  </p:normalViewPr>
  <p:slideViewPr>
    <p:cSldViewPr snapToGrid="0">
      <p:cViewPr varScale="1">
        <p:scale>
          <a:sx n="120" d="100"/>
          <a:sy n="120" d="100"/>
        </p:scale>
        <p:origin x="120" y="24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63" d="100"/>
          <a:sy n="63" d="100"/>
        </p:scale>
        <p:origin x="2676" y="5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12/7/2023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00" y="118800"/>
            <a:ext cx="10800000" cy="720000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1674305"/>
          </a:xfrm>
        </p:spPr>
        <p:txBody>
          <a:bodyPr lIns="36000">
            <a:spAutoFit/>
          </a:bodyPr>
          <a:lstStyle>
            <a:lvl1pPr>
              <a:defRPr>
                <a:latin typeface="Arial Narrow" panose="020B0606020202030204" pitchFamily="34" charset="0"/>
              </a:defRPr>
            </a:lvl1pPr>
            <a:lvl2pPr>
              <a:defRPr>
                <a:latin typeface="Arial Narrow" panose="020B0606020202030204" pitchFamily="34" charset="0"/>
              </a:defRPr>
            </a:lvl2pPr>
            <a:lvl3pPr>
              <a:defRPr>
                <a:latin typeface="Arial Narrow" panose="020B0606020202030204" pitchFamily="34" charset="0"/>
              </a:defRPr>
            </a:lvl3pPr>
            <a:lvl4pPr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004763" y="6451666"/>
            <a:ext cx="6096000" cy="42319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05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2019,  all rights reserved</a:t>
            </a:r>
            <a:endParaRPr kumimoji="0" lang="zh-CN" altLang="en-US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113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6000" y="1080000"/>
            <a:ext cx="5704870" cy="1674305"/>
          </a:xfrm>
        </p:spPr>
        <p:txBody>
          <a:bodyPr wrap="square">
            <a:spAutoFit/>
          </a:bodyPr>
          <a:lstStyle>
            <a:lvl1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1pPr>
            <a:lvl2pPr marL="54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2pPr>
            <a:lvl3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3pPr>
            <a:lvl4pPr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4pPr>
            <a:lvl5pPr marL="1080000" indent="-360000">
              <a:spcBef>
                <a:spcPts val="600"/>
              </a:spcBef>
              <a:spcAft>
                <a:spcPts val="0"/>
              </a:spcAft>
              <a:defRPr>
                <a:latin typeface="Arial Narrow" panose="020B060602020203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1130" y="118800"/>
            <a:ext cx="10888870" cy="718786"/>
          </a:xfrm>
          <a:prstGeom prst="rect">
            <a:avLst/>
          </a:prstGeom>
        </p:spPr>
        <p:txBody>
          <a:bodyPr vert="horz" lIns="0" tIns="45720" rIns="91440" bIns="45720" rtlCol="0" anchor="b">
            <a:normAutofit/>
          </a:bodyPr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 Narrow" panose="020B0606020202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233" y="118800"/>
            <a:ext cx="10920767" cy="720000"/>
          </a:xfrm>
          <a:prstGeom prst="rect">
            <a:avLst/>
          </a:prstGeom>
        </p:spPr>
        <p:txBody>
          <a:bodyPr vert="horz" wrap="square" lIns="0" tIns="45720" rIns="91440" bIns="45720" rtlCol="0" anchor="ctr" anchorCtr="0">
            <a:sp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233" y="1080000"/>
            <a:ext cx="11669232" cy="1403461"/>
          </a:xfrm>
          <a:prstGeom prst="rect">
            <a:avLst/>
          </a:prstGeom>
        </p:spPr>
        <p:txBody>
          <a:bodyPr vert="horz" wrap="square" lIns="36000" tIns="45720" rIns="0" bIns="45720" rtlCol="0">
            <a:sp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2023/12/7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" y="905305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85972" y="80319"/>
            <a:ext cx="743833" cy="754551"/>
          </a:xfrm>
          <a:prstGeom prst="rect">
            <a:avLst/>
          </a:prstGeom>
        </p:spPr>
      </p:pic>
      <p:sp>
        <p:nvSpPr>
          <p:cNvPr id="7" name="页脚占位符 6">
            <a:extLst>
              <a:ext uri="{FF2B5EF4-FFF2-40B4-BE49-F238E27FC236}">
                <a16:creationId xmlns:a16="http://schemas.microsoft.com/office/drawing/2014/main" id="{B2BB2F66-6A99-4CCC-A162-4D5E6660A2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978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sz="1100" cap="all" dirty="0">
                <a:solidFill>
                  <a:prstClr val="black"/>
                </a:solidFill>
              </a:rPr>
              <a:t>标准与新技术部</a:t>
            </a:r>
            <a:endParaRPr lang="en-US" altLang="zh-CN" sz="1100" cap="all" dirty="0">
              <a:solidFill>
                <a:prstClr val="black"/>
              </a:solidFill>
            </a:endParaRPr>
          </a:p>
          <a:p>
            <a:pPr>
              <a:defRPr/>
            </a:pPr>
            <a:r>
              <a:rPr lang="en-US" altLang="zh-CN" cap="all" dirty="0">
                <a:solidFill>
                  <a:prstClr val="black"/>
                </a:solidFill>
              </a:rPr>
              <a:t>Copy right 2023,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</p:titleStyle>
    <p:bodyStyle>
      <a:lvl1pPr marL="360000" indent="-358775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1pPr>
      <a:lvl2pPr marL="536575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2pPr>
      <a:lvl3pPr marL="72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宋体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3pPr>
      <a:lvl4pPr marL="900000" indent="-360000" algn="l" defTabSz="914400" rtl="0" eaLnBrk="1" latinLnBrk="0" hangingPunct="1">
        <a:lnSpc>
          <a:spcPct val="90000"/>
        </a:lnSpc>
        <a:spcBef>
          <a:spcPts val="600"/>
        </a:spcBef>
        <a:spcAft>
          <a:spcPts val="0"/>
        </a:spcAft>
        <a:buClr>
          <a:schemeClr val="accent1"/>
        </a:buClr>
        <a:buFont typeface="Calibri" panose="020F0502020204030204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Narrow" panose="020B0606020202030204" pitchFamily="34" charset="0"/>
          <a:ea typeface="Arial Unicode MS" panose="020B0604020202020204" pitchFamily="34" charset="-122"/>
          <a:cs typeface="Calibri" panose="020F0502020204030204" pitchFamily="34" charset="0"/>
        </a:defRPr>
      </a:lvl4pPr>
      <a:lvl5pPr marL="932815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09982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29984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49987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699895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FE6BA0-41C3-478C-ADB2-8F559D31A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861" y="2798358"/>
            <a:ext cx="10058400" cy="1832924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Views on 6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G timeline planning in 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zh-CN" sz="4400" dirty="0">
                <a:latin typeface="Arial" panose="020B0604020202020204" pitchFamily="34" charset="0"/>
                <a:cs typeface="Arial" panose="020B0604020202020204" pitchFamily="34" charset="0"/>
              </a:rPr>
              <a:t>GPP </a:t>
            </a:r>
            <a:endParaRPr lang="zh-CN" alt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2F374BE-1A0B-4BC8-BED4-FE46C869F297}"/>
              </a:ext>
            </a:extLst>
          </p:cNvPr>
          <p:cNvSpPr/>
          <p:nvPr/>
        </p:nvSpPr>
        <p:spPr>
          <a:xfrm>
            <a:off x="588342" y="420784"/>
            <a:ext cx="5117069" cy="2377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</a:t>
            </a: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SA</a:t>
            </a:r>
            <a:r>
              <a:rPr lang="en-GB" sz="1800" b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Meeting #102</a:t>
            </a:r>
          </a:p>
          <a:p>
            <a:pPr fontAlgn="auto" hangingPunct="1">
              <a:spcAft>
                <a:spcPts val="9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Edinburgh, Scotland, December 11-15, 2023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endParaRPr lang="fi-FI" altLang="zh-CN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Agenda Item: 		</a:t>
            </a:r>
            <a:r>
              <a:rPr lang="en-US" altLang="zh-CN" b="1" dirty="0" smtClean="0">
                <a:latin typeface="Arial" panose="020B0604020202020204" pitchFamily="34" charset="0"/>
              </a:rPr>
              <a:t>7.4</a:t>
            </a:r>
            <a:endParaRPr lang="en-US" altLang="zh-CN" b="1" dirty="0">
              <a:latin typeface="Arial" panose="020B0604020202020204" pitchFamily="34" charset="0"/>
            </a:endParaRPr>
          </a:p>
          <a:p>
            <a:r>
              <a:rPr lang="en-US" altLang="zh-CN" b="1" dirty="0">
                <a:latin typeface="Arial" panose="020B0604020202020204" pitchFamily="34" charset="0"/>
              </a:rPr>
              <a:t>Source:</a:t>
            </a:r>
            <a:r>
              <a:rPr lang="zh-CN" altLang="en-US" b="1" dirty="0">
                <a:latin typeface="Arial" panose="020B0604020202020204" pitchFamily="34" charset="0"/>
              </a:rPr>
              <a:t> </a:t>
            </a:r>
            <a:r>
              <a:rPr lang="en-US" altLang="zh-CN" b="1" dirty="0">
                <a:latin typeface="Arial" panose="020B0604020202020204" pitchFamily="34" charset="0"/>
              </a:rPr>
              <a:t>		Xiaomi</a:t>
            </a:r>
          </a:p>
          <a:p>
            <a:r>
              <a:rPr lang="en-US" altLang="zh-CN" b="1" dirty="0">
                <a:latin typeface="Arial" panose="020B0604020202020204" pitchFamily="34" charset="0"/>
              </a:rPr>
              <a:t>Document for:		Discussion</a:t>
            </a:r>
          </a:p>
          <a:p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B8CB96-6BC2-4E50-A6CC-3FCFA5907906}"/>
              </a:ext>
            </a:extLst>
          </p:cNvPr>
          <p:cNvSpPr txBox="1"/>
          <p:nvPr/>
        </p:nvSpPr>
        <p:spPr>
          <a:xfrm>
            <a:off x="9381684" y="420784"/>
            <a:ext cx="17551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US" b="1" dirty="0" smtClean="0">
                <a:latin typeface="Arial" panose="020B0604020202020204" pitchFamily="34" charset="0"/>
              </a:rPr>
              <a:t>S</a:t>
            </a:r>
            <a:r>
              <a:rPr lang="en-US" b="1" i="0" dirty="0" smtClean="0">
                <a:effectLst/>
                <a:latin typeface="Arial" panose="020B0604020202020204" pitchFamily="34" charset="0"/>
              </a:rPr>
              <a:t>P-231584</a:t>
            </a:r>
            <a:endParaRPr lang="en-US" sz="1800" dirty="0">
              <a:effectLst/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97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B10DEE-08DA-4BE1-AD76-77FA5AF9CF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B397399-EAFA-46CE-BFFA-619113383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66811"/>
            <a:ext cx="10800000" cy="3797963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TSG#101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 LS from ITU-R WP 5D was sent to 3GPP (RP-231518, SP-230790) informing the completion of IMT-2030 Framework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During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TSG#102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a joint CT/RAN/SA session is planned focusing on 6G time line and REL-19 coordination</a:t>
            </a:r>
          </a:p>
          <a:p>
            <a:pPr>
              <a:spcBef>
                <a:spcPts val="1200"/>
              </a:spcBef>
            </a:pPr>
            <a:r>
              <a:rPr lang="en-US" altLang="en-US" dirty="0">
                <a:latin typeface="Arial" panose="020B0604020202020204" pitchFamily="34" charset="0"/>
                <a:cs typeface="Arial" panose="020B0604020202020204" pitchFamily="34" charset="0"/>
              </a:rPr>
              <a:t>Like for previous generations, 3GPP shall submit 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candidate technology for IMT 2030</a:t>
            </a:r>
          </a:p>
          <a:p>
            <a:pPr lvl="2"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Planning in 3GPP for the submission to IMT 2030 would be necessary</a:t>
            </a:r>
          </a:p>
          <a:p>
            <a:pPr>
              <a:spcBef>
                <a:spcPts val="1200"/>
              </a:spcBef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our view on “6G” timeline in 3GPP is provided</a:t>
            </a:r>
          </a:p>
          <a:p>
            <a:pPr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7407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786DD4F-C484-4BC1-95E2-30603B32F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Views on Timeline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113E5999-D883-4CC6-AD77-59CAEF5FA5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251360"/>
              </p:ext>
            </p:extLst>
          </p:nvPr>
        </p:nvGraphicFramePr>
        <p:xfrm>
          <a:off x="1060278" y="1027619"/>
          <a:ext cx="10406560" cy="57389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0820">
                  <a:extLst>
                    <a:ext uri="{9D8B030D-6E8A-4147-A177-3AD203B41FA5}">
                      <a16:colId xmlns:a16="http://schemas.microsoft.com/office/drawing/2014/main" val="2692980782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2571588251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4274296220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928695792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3296501947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1913330124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4034868154"/>
                    </a:ext>
                  </a:extLst>
                </a:gridCol>
                <a:gridCol w="1300820">
                  <a:extLst>
                    <a:ext uri="{9D8B030D-6E8A-4147-A177-3AD203B41FA5}">
                      <a16:colId xmlns:a16="http://schemas.microsoft.com/office/drawing/2014/main" val="3482107776"/>
                    </a:ext>
                  </a:extLst>
                </a:gridCol>
              </a:tblGrid>
              <a:tr h="43649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2024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2025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2026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2027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2028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2029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2030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8900839"/>
                  </a:ext>
                </a:extLst>
              </a:tr>
              <a:tr h="237526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7867072"/>
                  </a:ext>
                </a:extLst>
              </a:tr>
              <a:tr h="292718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195315"/>
                  </a:ext>
                </a:extLst>
              </a:tr>
            </a:tbl>
          </a:graphicData>
        </a:graphic>
      </p:graphicFrame>
      <p:pic>
        <p:nvPicPr>
          <p:cNvPr id="5" name="Picture 2" descr="ITU">
            <a:extLst>
              <a:ext uri="{FF2B5EF4-FFF2-40B4-BE49-F238E27FC236}">
                <a16:creationId xmlns:a16="http://schemas.microsoft.com/office/drawing/2014/main" id="{794A991E-BE52-4062-8365-E81C65ABC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76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TU">
            <a:extLst>
              <a:ext uri="{FF2B5EF4-FFF2-40B4-BE49-F238E27FC236}">
                <a16:creationId xmlns:a16="http://schemas.microsoft.com/office/drawing/2014/main" id="{54655E6B-FB5D-4817-B468-ED49B06327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15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TU">
            <a:extLst>
              <a:ext uri="{FF2B5EF4-FFF2-40B4-BE49-F238E27FC236}">
                <a16:creationId xmlns:a16="http://schemas.microsoft.com/office/drawing/2014/main" id="{45A8DE63-30AC-48E6-AA90-DEF349A2D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546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TU">
            <a:extLst>
              <a:ext uri="{FF2B5EF4-FFF2-40B4-BE49-F238E27FC236}">
                <a16:creationId xmlns:a16="http://schemas.microsoft.com/office/drawing/2014/main" id="{7976801E-8C6F-4B85-B3B5-32780B29B1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58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TU">
            <a:extLst>
              <a:ext uri="{FF2B5EF4-FFF2-40B4-BE49-F238E27FC236}">
                <a16:creationId xmlns:a16="http://schemas.microsoft.com/office/drawing/2014/main" id="{2FAB52E6-51FC-44C9-82BD-777ABC4AD7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97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TU">
            <a:extLst>
              <a:ext uri="{FF2B5EF4-FFF2-40B4-BE49-F238E27FC236}">
                <a16:creationId xmlns:a16="http://schemas.microsoft.com/office/drawing/2014/main" id="{7A486222-B3CF-41B7-8A80-4A4B90ACDF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36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TU">
            <a:extLst>
              <a:ext uri="{FF2B5EF4-FFF2-40B4-BE49-F238E27FC236}">
                <a16:creationId xmlns:a16="http://schemas.microsoft.com/office/drawing/2014/main" id="{0F0DF7CC-BDBE-41C4-AF44-F9BC96F10D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306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TU">
            <a:extLst>
              <a:ext uri="{FF2B5EF4-FFF2-40B4-BE49-F238E27FC236}">
                <a16:creationId xmlns:a16="http://schemas.microsoft.com/office/drawing/2014/main" id="{8C914A32-829D-488C-8343-7A89D2671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45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TU">
            <a:extLst>
              <a:ext uri="{FF2B5EF4-FFF2-40B4-BE49-F238E27FC236}">
                <a16:creationId xmlns:a16="http://schemas.microsoft.com/office/drawing/2014/main" id="{1C2345AD-AEED-43AA-BB82-4F02E4DD1A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84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ITU">
            <a:extLst>
              <a:ext uri="{FF2B5EF4-FFF2-40B4-BE49-F238E27FC236}">
                <a16:creationId xmlns:a16="http://schemas.microsoft.com/office/drawing/2014/main" id="{EDCB533F-BA8A-42B0-AE0A-31D7B55FF9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9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TU">
            <a:extLst>
              <a:ext uri="{FF2B5EF4-FFF2-40B4-BE49-F238E27FC236}">
                <a16:creationId xmlns:a16="http://schemas.microsoft.com/office/drawing/2014/main" id="{686AFC90-F6A2-48EB-A1B8-13E0F09CD8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489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ITU">
            <a:extLst>
              <a:ext uri="{FF2B5EF4-FFF2-40B4-BE49-F238E27FC236}">
                <a16:creationId xmlns:a16="http://schemas.microsoft.com/office/drawing/2014/main" id="{F45BEBE9-7D4C-4154-9D07-A3EE0128A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6880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ITU">
            <a:extLst>
              <a:ext uri="{FF2B5EF4-FFF2-40B4-BE49-F238E27FC236}">
                <a16:creationId xmlns:a16="http://schemas.microsoft.com/office/drawing/2014/main" id="{A07930F7-24A8-4E9D-A6F7-6F3E43B40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58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TU">
            <a:extLst>
              <a:ext uri="{FF2B5EF4-FFF2-40B4-BE49-F238E27FC236}">
                <a16:creationId xmlns:a16="http://schemas.microsoft.com/office/drawing/2014/main" id="{81B8A6C6-AC7F-430F-A1ED-D4110A7632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974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ITU">
            <a:extLst>
              <a:ext uri="{FF2B5EF4-FFF2-40B4-BE49-F238E27FC236}">
                <a16:creationId xmlns:a16="http://schemas.microsoft.com/office/drawing/2014/main" id="{4CB687C5-41FC-4AB6-86C0-67F8DF3928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9365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ITU">
            <a:extLst>
              <a:ext uri="{FF2B5EF4-FFF2-40B4-BE49-F238E27FC236}">
                <a16:creationId xmlns:a16="http://schemas.microsoft.com/office/drawing/2014/main" id="{FA84EF15-E8FE-43CC-8A71-90DF81C002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3402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ITU">
            <a:extLst>
              <a:ext uri="{FF2B5EF4-FFF2-40B4-BE49-F238E27FC236}">
                <a16:creationId xmlns:a16="http://schemas.microsoft.com/office/drawing/2014/main" id="{7034C84E-A1F1-4A81-8FB4-7128D0765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6792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ITU">
            <a:extLst>
              <a:ext uri="{FF2B5EF4-FFF2-40B4-BE49-F238E27FC236}">
                <a16:creationId xmlns:a16="http://schemas.microsoft.com/office/drawing/2014/main" id="{CFB115AA-25BD-4DEA-8C00-0A4ED51B2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183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ITU">
            <a:extLst>
              <a:ext uri="{FF2B5EF4-FFF2-40B4-BE49-F238E27FC236}">
                <a16:creationId xmlns:a16="http://schemas.microsoft.com/office/drawing/2014/main" id="{757F784E-8FC9-4AC4-961F-12ABC0B5A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887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ITU">
            <a:extLst>
              <a:ext uri="{FF2B5EF4-FFF2-40B4-BE49-F238E27FC236}">
                <a16:creationId xmlns:a16="http://schemas.microsoft.com/office/drawing/2014/main" id="{652403FB-74E2-4D10-8AFA-B551ACE0BE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277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ITU">
            <a:extLst>
              <a:ext uri="{FF2B5EF4-FFF2-40B4-BE49-F238E27FC236}">
                <a16:creationId xmlns:a16="http://schemas.microsoft.com/office/drawing/2014/main" id="{6371B1C6-966D-48C4-A7D4-9D1D535AC5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2668" y="1451477"/>
            <a:ext cx="263630" cy="3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1133CDFA-B683-44E4-89C2-92CE7732F3FE}"/>
              </a:ext>
            </a:extLst>
          </p:cNvPr>
          <p:cNvSpPr/>
          <p:nvPr/>
        </p:nvSpPr>
        <p:spPr>
          <a:xfrm>
            <a:off x="2509183" y="1846394"/>
            <a:ext cx="2669528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Technical performance requirement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384CCB8-234D-45C9-A5C1-3C218CE7895F}"/>
              </a:ext>
            </a:extLst>
          </p:cNvPr>
          <p:cNvSpPr/>
          <p:nvPr/>
        </p:nvSpPr>
        <p:spPr>
          <a:xfrm>
            <a:off x="3358361" y="2101796"/>
            <a:ext cx="2240497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Evaluation criteria &amp; performance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D3A69B46-8B53-480C-9136-BD9757BBB539}"/>
              </a:ext>
            </a:extLst>
          </p:cNvPr>
          <p:cNvSpPr/>
          <p:nvPr/>
        </p:nvSpPr>
        <p:spPr>
          <a:xfrm>
            <a:off x="4641482" y="2351665"/>
            <a:ext cx="1416960" cy="72086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Requirements, evaluation criteria, and submission template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3209661-A83E-4FE2-A762-65B234A1E184}"/>
              </a:ext>
            </a:extLst>
          </p:cNvPr>
          <p:cNvSpPr/>
          <p:nvPr/>
        </p:nvSpPr>
        <p:spPr>
          <a:xfrm>
            <a:off x="2959882" y="3133630"/>
            <a:ext cx="3098560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Circular letter (and later addenda)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F489BCE-51CB-4149-9FCB-8C705DE391D8}"/>
              </a:ext>
            </a:extLst>
          </p:cNvPr>
          <p:cNvSpPr/>
          <p:nvPr/>
        </p:nvSpPr>
        <p:spPr>
          <a:xfrm>
            <a:off x="6402393" y="2101796"/>
            <a:ext cx="159042" cy="1092222"/>
          </a:xfrm>
          <a:prstGeom prst="rect">
            <a:avLst/>
          </a:prstGeom>
          <a:solidFill>
            <a:srgbClr val="8B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workshop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070365D4-FD38-4D35-BB32-7CC8DFB2889A}"/>
              </a:ext>
            </a:extLst>
          </p:cNvPr>
          <p:cNvSpPr/>
          <p:nvPr/>
        </p:nvSpPr>
        <p:spPr>
          <a:xfrm>
            <a:off x="6469635" y="1846393"/>
            <a:ext cx="2669528" cy="1603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Technology proposals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0EEF68B-38A8-4B1A-BA32-3FF868DFD0CC}"/>
              </a:ext>
            </a:extLst>
          </p:cNvPr>
          <p:cNvSpPr/>
          <p:nvPr/>
        </p:nvSpPr>
        <p:spPr>
          <a:xfrm>
            <a:off x="7804399" y="2088268"/>
            <a:ext cx="2107697" cy="1873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Evaluation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6B2FFD6-59A6-482F-85F8-F3411269A1CC}"/>
              </a:ext>
            </a:extLst>
          </p:cNvPr>
          <p:cNvSpPr/>
          <p:nvPr/>
        </p:nvSpPr>
        <p:spPr>
          <a:xfrm>
            <a:off x="6861977" y="2351665"/>
            <a:ext cx="3604856" cy="18739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Consensus building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5635B9A1-03B8-40C7-BFDB-11176C3238B3}"/>
              </a:ext>
            </a:extLst>
          </p:cNvPr>
          <p:cNvSpPr/>
          <p:nvPr/>
        </p:nvSpPr>
        <p:spPr>
          <a:xfrm>
            <a:off x="9456416" y="2622157"/>
            <a:ext cx="1010417" cy="3253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Outcome &amp; decision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0DF3696-6872-4062-BB42-0A40620AB081}"/>
              </a:ext>
            </a:extLst>
          </p:cNvPr>
          <p:cNvSpPr/>
          <p:nvPr/>
        </p:nvSpPr>
        <p:spPr>
          <a:xfrm>
            <a:off x="9456415" y="3009588"/>
            <a:ext cx="1418849" cy="3253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“IMT 2030” specifications</a:t>
            </a:r>
          </a:p>
        </p:txBody>
      </p:sp>
      <p:pic>
        <p:nvPicPr>
          <p:cNvPr id="47" name="Picture 2" descr="ITU">
            <a:extLst>
              <a:ext uri="{FF2B5EF4-FFF2-40B4-BE49-F238E27FC236}">
                <a16:creationId xmlns:a16="http://schemas.microsoft.com/office/drawing/2014/main" id="{9676C4A2-97B0-4592-96E0-4881593034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75" y="2000001"/>
            <a:ext cx="607146" cy="70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id="{A540B756-3EFB-4314-BF0F-CBDF76E8EDB8}"/>
              </a:ext>
            </a:extLst>
          </p:cNvPr>
          <p:cNvSpPr txBox="1"/>
          <p:nvPr/>
        </p:nvSpPr>
        <p:spPr>
          <a:xfrm>
            <a:off x="1454617" y="2784845"/>
            <a:ext cx="502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ITU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A5383F69-C003-4A68-8105-25A12404E5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107" y="4290029"/>
            <a:ext cx="1090606" cy="750417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:a16="http://schemas.microsoft.com/office/drawing/2014/main" id="{11C6E70D-57D3-4507-BDEE-51D4C2F7A30B}"/>
              </a:ext>
            </a:extLst>
          </p:cNvPr>
          <p:cNvSpPr txBox="1"/>
          <p:nvPr/>
        </p:nvSpPr>
        <p:spPr>
          <a:xfrm>
            <a:off x="9456415" y="4061751"/>
            <a:ext cx="10948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ASN.1 freezing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星形: 四角 52">
            <a:extLst>
              <a:ext uri="{FF2B5EF4-FFF2-40B4-BE49-F238E27FC236}">
                <a16:creationId xmlns:a16="http://schemas.microsoft.com/office/drawing/2014/main" id="{2529C8ED-6C04-41F2-AFCA-AD0ACD5D8183}"/>
              </a:ext>
            </a:extLst>
          </p:cNvPr>
          <p:cNvSpPr/>
          <p:nvPr/>
        </p:nvSpPr>
        <p:spPr>
          <a:xfrm>
            <a:off x="9759377" y="3939537"/>
            <a:ext cx="61613" cy="60687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箭头: 右 48">
            <a:extLst>
              <a:ext uri="{FF2B5EF4-FFF2-40B4-BE49-F238E27FC236}">
                <a16:creationId xmlns:a16="http://schemas.microsoft.com/office/drawing/2014/main" id="{1233072B-78A4-4641-A56D-B774637C6138}"/>
              </a:ext>
            </a:extLst>
          </p:cNvPr>
          <p:cNvSpPr/>
          <p:nvPr/>
        </p:nvSpPr>
        <p:spPr>
          <a:xfrm>
            <a:off x="3665551" y="4146082"/>
            <a:ext cx="1639449" cy="309529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noProof="0" dirty="0" smtClean="0">
                <a:solidFill>
                  <a:srgbClr val="000000"/>
                </a:solidFill>
                <a:latin typeface="Calibri" panose="020F0502020204030204"/>
              </a:rPr>
              <a:t>6G SA1 SI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箭头: 右 48">
            <a:extLst>
              <a:ext uri="{FF2B5EF4-FFF2-40B4-BE49-F238E27FC236}">
                <a16:creationId xmlns:a16="http://schemas.microsoft.com/office/drawing/2014/main" id="{7A9BB326-C702-4972-B0F6-BF0C5124A410}"/>
              </a:ext>
            </a:extLst>
          </p:cNvPr>
          <p:cNvSpPr/>
          <p:nvPr/>
        </p:nvSpPr>
        <p:spPr>
          <a:xfrm>
            <a:off x="5319640" y="4146082"/>
            <a:ext cx="1258807" cy="309529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E881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SA1 WI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0" name="箭头: 右 48">
            <a:extLst>
              <a:ext uri="{FF2B5EF4-FFF2-40B4-BE49-F238E27FC236}">
                <a16:creationId xmlns:a16="http://schemas.microsoft.com/office/drawing/2014/main" id="{0A918568-881C-417C-B259-58914B7C8FB9}"/>
              </a:ext>
            </a:extLst>
          </p:cNvPr>
          <p:cNvSpPr/>
          <p:nvPr/>
        </p:nvSpPr>
        <p:spPr>
          <a:xfrm>
            <a:off x="4985468" y="4973254"/>
            <a:ext cx="1575966" cy="271771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SA2 SI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1" name="箭头: 右 48">
            <a:extLst>
              <a:ext uri="{FF2B5EF4-FFF2-40B4-BE49-F238E27FC236}">
                <a16:creationId xmlns:a16="http://schemas.microsoft.com/office/drawing/2014/main" id="{ABCE0C5E-5E2A-4097-A61E-F7CA26EB1F43}"/>
              </a:ext>
            </a:extLst>
          </p:cNvPr>
          <p:cNvSpPr/>
          <p:nvPr/>
        </p:nvSpPr>
        <p:spPr>
          <a:xfrm>
            <a:off x="6578447" y="4982945"/>
            <a:ext cx="1606809" cy="270033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00" noProof="0" dirty="0" smtClean="0">
                <a:solidFill>
                  <a:srgbClr val="000000"/>
                </a:solidFill>
                <a:latin typeface="Calibri" panose="020F0502020204030204"/>
              </a:rPr>
              <a:t>6G SA2 WI</a:t>
            </a: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2" name="箭头: 右 67">
            <a:extLst>
              <a:ext uri="{FF2B5EF4-FFF2-40B4-BE49-F238E27FC236}">
                <a16:creationId xmlns:a16="http://schemas.microsoft.com/office/drawing/2014/main" id="{A8357AA2-30F8-4888-9237-6FB615095BEC}"/>
              </a:ext>
            </a:extLst>
          </p:cNvPr>
          <p:cNvSpPr/>
          <p:nvPr/>
        </p:nvSpPr>
        <p:spPr>
          <a:xfrm>
            <a:off x="7275443" y="5998978"/>
            <a:ext cx="2190335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6G CT </a:t>
            </a:r>
            <a:r>
              <a:rPr lang="en-US" sz="1100" dirty="0">
                <a:solidFill>
                  <a:srgbClr val="000000"/>
                </a:solidFill>
                <a:latin typeface="Calibri" panose="020F0502020204030204"/>
              </a:rPr>
              <a:t>Stage 3 </a:t>
            </a:r>
            <a:r>
              <a:rPr lang="en-US" sz="1100" dirty="0" smtClean="0">
                <a:solidFill>
                  <a:srgbClr val="000000"/>
                </a:solidFill>
                <a:latin typeface="Calibri" panose="020F0502020204030204"/>
              </a:rPr>
              <a:t>WI</a:t>
            </a:r>
            <a:endParaRPr lang="en-US" sz="1100" dirty="0">
              <a:solidFill>
                <a:srgbClr val="000000"/>
              </a:solidFill>
              <a:latin typeface="Calibri" panose="020F0502020204030204"/>
            </a:endParaRPr>
          </a:p>
        </p:txBody>
      </p:sp>
      <p:sp>
        <p:nvSpPr>
          <p:cNvPr id="74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2667494" y="4471794"/>
            <a:ext cx="982155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SA1 SI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cxnSp>
        <p:nvCxnSpPr>
          <p:cNvPr id="76" name="直接箭头连接符 75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2683395" y="4120155"/>
            <a:ext cx="262160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文本框 76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2941216" y="3850459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SA1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Rel-20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24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8" name="直接箭头连接符 77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5319640" y="4120155"/>
            <a:ext cx="1241794" cy="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9" name="文本框 78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5226521" y="3850584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SA1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12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3685453" y="5261562"/>
            <a:ext cx="926306" cy="300335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>
                <a:solidFill>
                  <a:srgbClr val="000000"/>
                </a:solidFill>
                <a:latin typeface="Calibri" panose="020F0502020204030204"/>
              </a:rPr>
              <a:t>5GA SA2 SI </a:t>
            </a:r>
          </a:p>
        </p:txBody>
      </p:sp>
      <p:cxnSp>
        <p:nvCxnSpPr>
          <p:cNvPr id="81" name="直接箭头连接符 80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  <a:endCxn id="70" idx="0"/>
          </p:cNvCxnSpPr>
          <p:nvPr/>
        </p:nvCxnSpPr>
        <p:spPr>
          <a:xfrm>
            <a:off x="3685452" y="4973254"/>
            <a:ext cx="2875982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2" name="文本框 81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3685451" y="4706241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SA2: Rel-20 (27 months)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3" name="直接箭头连接符 82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6578447" y="4973259"/>
            <a:ext cx="1606809" cy="17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6499916" y="4710974"/>
            <a:ext cx="16926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SA2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15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箭头: 右 67">
            <a:extLst>
              <a:ext uri="{FF2B5EF4-FFF2-40B4-BE49-F238E27FC236}">
                <a16:creationId xmlns:a16="http://schemas.microsoft.com/office/drawing/2014/main" id="{A8357AA2-30F8-4888-9237-6FB615095BEC}"/>
              </a:ext>
            </a:extLst>
          </p:cNvPr>
          <p:cNvSpPr/>
          <p:nvPr/>
        </p:nvSpPr>
        <p:spPr>
          <a:xfrm>
            <a:off x="5304663" y="6000441"/>
            <a:ext cx="1970780" cy="275696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rgbClr val="000000"/>
                </a:solidFill>
                <a:latin typeface="Calibri" panose="020F0502020204030204"/>
              </a:rPr>
              <a:t> </a:t>
            </a:r>
            <a:r>
              <a:rPr lang="en-US" sz="1050" dirty="0">
                <a:solidFill>
                  <a:srgbClr val="000000"/>
                </a:solidFill>
                <a:latin typeface="Calibri" panose="020F0502020204030204"/>
              </a:rPr>
              <a:t>5GA CT Stage 3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WI</a:t>
            </a:r>
            <a:endParaRPr lang="en-US" sz="1050" dirty="0">
              <a:solidFill>
                <a:srgbClr val="000000"/>
              </a:solidFill>
              <a:latin typeface="Calibri" panose="020F0502020204030204"/>
            </a:endParaRPr>
          </a:p>
        </p:txBody>
      </p:sp>
      <p:cxnSp>
        <p:nvCxnSpPr>
          <p:cNvPr id="88" name="直接箭头连接符 87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7275443" y="5998978"/>
            <a:ext cx="2190335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9" name="文本框 88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7370656" y="5720516"/>
            <a:ext cx="1602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CT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Rel-21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en-US" sz="1200" dirty="0" smtClean="0">
                <a:solidFill>
                  <a:srgbClr val="000000"/>
                </a:solidFill>
                <a:latin typeface="Calibri" panose="020F0502020204030204"/>
              </a:rPr>
              <a:t>21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0" name="直接箭头连接符 109">
            <a:extLst>
              <a:ext uri="{FF2B5EF4-FFF2-40B4-BE49-F238E27FC236}">
                <a16:creationId xmlns:a16="http://schemas.microsoft.com/office/drawing/2014/main" id="{B6E82C0A-4DAD-4A90-9810-9B53AB329BE3}"/>
              </a:ext>
            </a:extLst>
          </p:cNvPr>
          <p:cNvCxnSpPr>
            <a:cxnSpLocks/>
          </p:cNvCxnSpPr>
          <p:nvPr/>
        </p:nvCxnSpPr>
        <p:spPr>
          <a:xfrm>
            <a:off x="5312616" y="5998978"/>
            <a:ext cx="1962827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1" name="文本框 110">
            <a:extLst>
              <a:ext uri="{FF2B5EF4-FFF2-40B4-BE49-F238E27FC236}">
                <a16:creationId xmlns:a16="http://schemas.microsoft.com/office/drawing/2014/main" id="{4BFC2F8D-882C-4EAC-AA6A-AE9AC7B335D9}"/>
              </a:ext>
            </a:extLst>
          </p:cNvPr>
          <p:cNvSpPr txBox="1"/>
          <p:nvPr/>
        </p:nvSpPr>
        <p:spPr>
          <a:xfrm>
            <a:off x="5312106" y="5732769"/>
            <a:ext cx="16027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CT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Rel-20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</a:t>
            </a:r>
            <a:r>
              <a:rPr lang="en-US" sz="1200" noProof="0" dirty="0" smtClean="0">
                <a:solidFill>
                  <a:srgbClr val="000000"/>
                </a:solidFill>
                <a:latin typeface="Calibri" panose="020F0502020204030204"/>
              </a:rPr>
              <a:t>18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months</a:t>
            </a:r>
            <a:r>
              <a:rPr lang="en-US" sz="1200" dirty="0">
                <a:solidFill>
                  <a:srgbClr val="000000"/>
                </a:solidFill>
                <a:latin typeface="Calibri" panose="020F0502020204030204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7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3674114" y="4465300"/>
            <a:ext cx="937645" cy="282189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SA1 WI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118" name="箭头: 右 49">
            <a:extLst>
              <a:ext uri="{FF2B5EF4-FFF2-40B4-BE49-F238E27FC236}">
                <a16:creationId xmlns:a16="http://schemas.microsoft.com/office/drawing/2014/main" id="{2F7C11CB-E21C-418D-9791-C072AA401738}"/>
              </a:ext>
            </a:extLst>
          </p:cNvPr>
          <p:cNvSpPr/>
          <p:nvPr/>
        </p:nvSpPr>
        <p:spPr>
          <a:xfrm>
            <a:off x="4633859" y="5261563"/>
            <a:ext cx="964999" cy="300334"/>
          </a:xfrm>
          <a:prstGeom prst="rightArrow">
            <a:avLst>
              <a:gd name="adj1" fmla="val 100000"/>
              <a:gd name="adj2" fmla="val 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</a:rPr>
              <a:t>5GA </a:t>
            </a:r>
            <a:r>
              <a:rPr lang="en-US" sz="1050" dirty="0" smtClean="0">
                <a:solidFill>
                  <a:srgbClr val="000000"/>
                </a:solidFill>
                <a:latin typeface="Calibri" panose="020F0502020204030204"/>
              </a:rPr>
              <a:t>SA2 WI </a:t>
            </a:r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8320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060A00-FA12-4787-A496-1128341DF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Proposals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347EDA-AC9B-446B-BC54-7D1DD6D57E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080000"/>
            <a:ext cx="10800000" cy="5025991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3GPP SA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shall start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6G work from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Rel-20</a:t>
            </a:r>
          </a:p>
          <a:p>
            <a:pPr lvl="2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SA1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study on 6G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requirements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 Rel-20</a:t>
            </a:r>
          </a:p>
          <a:p>
            <a:pPr lvl="4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15 months of study starting from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Q1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2025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after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completion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5G-A study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study on 6G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architecture in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Rel-20</a:t>
            </a:r>
          </a:p>
          <a:p>
            <a:pPr lvl="4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15 months of study starting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Q1 2026 after the completion of 5G-A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</a:p>
          <a:p>
            <a:pPr lvl="4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Equal length of study phase and normative phase to allow sufficient time to stabilize normative features and to avoid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maintanance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work load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6G normative work starts in R21 and first 6G specification ready in R21</a:t>
            </a:r>
          </a:p>
          <a:p>
            <a:pPr lvl="2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Stage 1 normative work completion: Q1 2027</a:t>
            </a:r>
          </a:p>
          <a:p>
            <a:pPr lvl="2">
              <a:spcBef>
                <a:spcPts val="1200"/>
              </a:spcBef>
            </a:pP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Stage 2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normative work completion: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Q2 2028</a:t>
            </a:r>
          </a:p>
          <a:p>
            <a:pPr lvl="2">
              <a:spcBef>
                <a:spcPts val="1200"/>
              </a:spcBef>
            </a:pP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Stage 3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normative work completion: Q2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2029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spcBef>
                <a:spcPts val="1200"/>
              </a:spcBef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spcBef>
                <a:spcPts val="1200"/>
              </a:spcBef>
            </a:pPr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968811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640</TotalTime>
  <Words>360</Words>
  <Application>Microsoft Office PowerPoint</Application>
  <PresentationFormat>宽屏</PresentationFormat>
  <Paragraphs>61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 Unicode MS</vt:lpstr>
      <vt:lpstr>等线</vt:lpstr>
      <vt:lpstr>等线 Light</vt:lpstr>
      <vt:lpstr>宋体</vt:lpstr>
      <vt:lpstr>Arial</vt:lpstr>
      <vt:lpstr>Arial Narrow</vt:lpstr>
      <vt:lpstr>Calibri</vt:lpstr>
      <vt:lpstr>Times New Roman</vt:lpstr>
      <vt:lpstr>Wingdings</vt:lpstr>
      <vt:lpstr>回顾</vt:lpstr>
      <vt:lpstr>Views on 6G timeline planning in 3GPP </vt:lpstr>
      <vt:lpstr>Introduction</vt:lpstr>
      <vt:lpstr>Views on Timeline</vt:lpstr>
      <vt:lpstr>Proposals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MIMO Enhancement towards Release 19</dc:title>
  <dc:creator>Microsoft</dc:creator>
  <cp:lastModifiedBy>Mi</cp:lastModifiedBy>
  <cp:revision>441</cp:revision>
  <dcterms:created xsi:type="dcterms:W3CDTF">2023-05-11T05:42:45Z</dcterms:created>
  <dcterms:modified xsi:type="dcterms:W3CDTF">2023-12-06T21:19:23Z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9fdd6db1e5824280b08621e43afed736">
    <vt:lpwstr>CWMLcWuEU0XVt/pf3FJMif+OWEUABksiTLccV4zf6MexlOAbUrrcF7rkWb9C7oGvpJewtMCXm0IX52J3PiU6FYPXQ==</vt:lpwstr>
  </property>
  <property fmtid="{D5CDD505-2E9C-101B-9397-08002B2CF9AE}" pid="3" name="CWM488d546836a34933b38edd75deb57a0e">
    <vt:lpwstr>CWMc/pL5KoMVwq1HtilI5H+C+Cyw1kHTQqETxuHNcib2Zkvw7KCfOPHmSEj49ODeMP7Fvf9Lmo8vHUJPKSQYfsiQg==</vt:lpwstr>
  </property>
  <property fmtid="{D5CDD505-2E9C-101B-9397-08002B2CF9AE}" pid="4" name="CWM3a1b86367b9d4515a4eff32b53f053b3">
    <vt:lpwstr>CWMTncCfcW4KRb1dwNE95N6J/UTWB1htLbHAJDUk2ebaY1jHA3C+a+BxWrOJvPcRjiaBLpft07oUy7lnWOuHJ1q8Q==</vt:lpwstr>
  </property>
  <property fmtid="{D5CDD505-2E9C-101B-9397-08002B2CF9AE}" pid="5" name="CWM573f3c497a9847b2a252d43a326929ab">
    <vt:lpwstr>CWM119B7PRGlhxLQ/TdovwdWIxK3W+zHVzuOJh1w6xq/DiWdbaBBiNWlPzaKSgcz7CmDs9WJNrQ3KPlb4DtOpJmtA==</vt:lpwstr>
  </property>
  <property fmtid="{D5CDD505-2E9C-101B-9397-08002B2CF9AE}" pid="6" name="ICV">
    <vt:lpwstr>9BCA742BD7E748A4931EF81C66216821</vt:lpwstr>
  </property>
  <property fmtid="{D5CDD505-2E9C-101B-9397-08002B2CF9AE}" pid="7" name="KSOProductBuildVer">
    <vt:lpwstr>2052-0.0.0.0</vt:lpwstr>
  </property>
  <property fmtid="{D5CDD505-2E9C-101B-9397-08002B2CF9AE}" pid="8" name="fileWhereFroms">
    <vt:lpwstr>PpjeLB1gRN0lwrPqMaCTkugV3A+bOblzqqoUWVUhhfbwaAUJtE1yhs15vXkm8AsuCwwOOPlmfpOKukaKpyPL3gN0Pn8HxHFIp4bMKjmFoyONAoZGtmF40jEfW0m/ZEZ8BPjJd4Bltuvj46kIB7CgrcDGdItQtd1v6/3MzD7rO/iRvFVsst4vxFGY5ypCZpEac+tlKsxxbZRYhSd1/xoihUfZmfxtWzb9f7CDO10SvC9ueNfxCCGVlOuiNqluo/8</vt:lpwstr>
  </property>
  <property fmtid="{D5CDD505-2E9C-101B-9397-08002B2CF9AE}" pid="9" name="CWM1fd920605c2611ee80001fad00001fad">
    <vt:lpwstr>CWMqJ5sJw0HqMxPTXUxKC98SdEPyIy9sEZd2bzqikEwrgvf0mJ/7Kt66dYV/XXFjIqLQKcpi9EPL0YSd4fq5bB6qQ==</vt:lpwstr>
  </property>
  <property fmtid="{D5CDD505-2E9C-101B-9397-08002B2CF9AE}" pid="10" name="CWM841e7b706cd811ee80002d5000002c50">
    <vt:lpwstr>CWM0DnvtjYlB+qMNCU5j0xr+E8ajYpHIEV/Hxw87dc4UwTsCd+j9/cXKF7UfNJbTv9wNVaUSs1zWomNCJYxXIMuyw==</vt:lpwstr>
  </property>
  <property fmtid="{D5CDD505-2E9C-101B-9397-08002B2CF9AE}" pid="11" name="CWM865e7b9091d311ee8000339000003390">
    <vt:lpwstr>CWMDXEh0o5bk/0clCOgdOYrGnjBxjXtyYZvT+zbCLL1Sww5v2WtTnNofElGceJi/8fxoTThZ7O/SRarrXPnXOlvDg==</vt:lpwstr>
  </property>
  <property fmtid="{D5CDD505-2E9C-101B-9397-08002B2CF9AE}" pid="12" name="CWMfb367a3092c811ee80005f9d00005f9d">
    <vt:lpwstr>CWMbICVBDlImhOLvZs4UsylwlLsGiAUtBe9k3oO1HYrHtOOhRS83zKdrVvj0q2YErjAAi3qG+Ljl0cExn56je5dmA==</vt:lpwstr>
  </property>
</Properties>
</file>